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9" r:id="rId3"/>
    <p:sldId id="260" r:id="rId4"/>
    <p:sldId id="276" r:id="rId5"/>
    <p:sldId id="290" r:id="rId6"/>
    <p:sldId id="291" r:id="rId7"/>
    <p:sldId id="284" r:id="rId8"/>
    <p:sldId id="285" r:id="rId9"/>
    <p:sldId id="286" r:id="rId10"/>
    <p:sldId id="287" r:id="rId11"/>
    <p:sldId id="289" r:id="rId12"/>
    <p:sldId id="262" r:id="rId13"/>
    <p:sldId id="261" r:id="rId14"/>
    <p:sldId id="263" r:id="rId15"/>
    <p:sldId id="274" r:id="rId16"/>
    <p:sldId id="264" r:id="rId17"/>
    <p:sldId id="281" r:id="rId18"/>
    <p:sldId id="275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1B7A8-1FE4-4AB0-BD85-A07977FC2BE9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C3FA7-A79D-4D11-B1EB-670A069C4444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89042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1559BA6-2342-4BDD-9903-45AD72F0AA12}" type="slidenum">
              <a:rPr lang="pt-BR" smtClean="0"/>
              <a:pPr eaLnBrk="1" hangingPunct="1"/>
              <a:t>9</a:t>
            </a:fld>
            <a:endParaRPr lang="pt-B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663575"/>
            <a:ext cx="4568825" cy="3427413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0940"/>
            <a:ext cx="5486400" cy="4115844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DD46324-0205-46E4-B295-F0AFDF39164D}" type="slidenum">
              <a:rPr lang="pt-BR" smtClean="0"/>
              <a:pPr eaLnBrk="1" hangingPunct="1"/>
              <a:t>10</a:t>
            </a:fld>
            <a:endParaRPr lang="pt-B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663575"/>
            <a:ext cx="4568825" cy="342741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0940"/>
            <a:ext cx="5486400" cy="4115844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C3FA7-A79D-4D11-B1EB-670A069C4444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0476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09/05/2013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chado@ensp.fiocruz.br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685800" y="1905001"/>
            <a:ext cx="815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252046" y="2271714"/>
            <a:ext cx="8318989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   </a:t>
            </a:r>
            <a:r>
              <a:rPr lang="pt-BR" sz="3200" b="1" dirty="0" smtClean="0"/>
              <a:t>EQUIDAD EN LA DISPONIBILIDAD DE RRHH</a:t>
            </a:r>
            <a:endParaRPr lang="pt-BR" sz="3200" b="1" dirty="0"/>
          </a:p>
          <a:p>
            <a:pPr algn="ctr"/>
            <a:r>
              <a:rPr lang="pt-BR" sz="2000" b="1" dirty="0" smtClean="0"/>
              <a:t>Maria Helena Machado</a:t>
            </a:r>
          </a:p>
          <a:p>
            <a:pPr algn="ctr"/>
            <a:endParaRPr lang="pt-BR" b="1" dirty="0" smtClean="0"/>
          </a:p>
          <a:p>
            <a:pPr algn="ctr"/>
            <a:endParaRPr lang="pt-BR" b="1" dirty="0" smtClean="0"/>
          </a:p>
          <a:p>
            <a:pPr algn="ctr"/>
            <a:endParaRPr lang="pt-BR" b="1" dirty="0"/>
          </a:p>
          <a:p>
            <a:pPr algn="ctr"/>
            <a:r>
              <a:rPr lang="pt-BR" b="1" dirty="0" smtClean="0"/>
              <a:t>Rio de Janeiro, 2013</a:t>
            </a:r>
            <a:endParaRPr lang="pt-BR" b="1" dirty="0"/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807134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331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7281" y="404814"/>
            <a:ext cx="7772400" cy="1584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" y="2898776"/>
            <a:ext cx="870731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pt-BR" sz="2000">
              <a:solidFill>
                <a:schemeClr val="tx2"/>
              </a:solidFill>
            </a:endParaRPr>
          </a:p>
          <a:p>
            <a:pPr algn="just"/>
            <a:r>
              <a:rPr lang="pt-BR" sz="2000" b="1">
                <a:solidFill>
                  <a:srgbClr val="FF9933"/>
                </a:solidFill>
              </a:rPr>
              <a:t> </a:t>
            </a:r>
            <a:endParaRPr lang="pt-BR" sz="2000">
              <a:solidFill>
                <a:schemeClr val="tx2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2400" b="1" dirty="0" err="1" smtClean="0">
                <a:solidFill>
                  <a:schemeClr val="tx2"/>
                </a:solidFill>
              </a:rPr>
              <a:t>Tasas</a:t>
            </a:r>
            <a:r>
              <a:rPr lang="pt-BR" sz="2400" b="1" dirty="0" smtClean="0">
                <a:solidFill>
                  <a:schemeClr val="tx2"/>
                </a:solidFill>
              </a:rPr>
              <a:t> </a:t>
            </a:r>
            <a:r>
              <a:rPr lang="pt-BR" sz="2400" b="1" dirty="0">
                <a:solidFill>
                  <a:schemeClr val="tx2"/>
                </a:solidFill>
              </a:rPr>
              <a:t>de </a:t>
            </a:r>
            <a:r>
              <a:rPr lang="pt-BR" sz="2400" b="1" dirty="0" err="1" smtClean="0">
                <a:solidFill>
                  <a:schemeClr val="tx2"/>
                </a:solidFill>
              </a:rPr>
              <a:t>crecimiento</a:t>
            </a:r>
            <a:r>
              <a:rPr lang="pt-BR" sz="2400" b="1" dirty="0" smtClean="0">
                <a:solidFill>
                  <a:schemeClr val="tx2"/>
                </a:solidFill>
              </a:rPr>
              <a:t> de </a:t>
            </a:r>
            <a:r>
              <a:rPr lang="pt-BR" sz="2400" b="1" dirty="0" err="1" smtClean="0">
                <a:solidFill>
                  <a:schemeClr val="tx2"/>
                </a:solidFill>
              </a:rPr>
              <a:t>la</a:t>
            </a:r>
            <a:r>
              <a:rPr lang="pt-BR" sz="2400" b="1" dirty="0" smtClean="0">
                <a:solidFill>
                  <a:schemeClr val="tx2"/>
                </a:solidFill>
              </a:rPr>
              <a:t> </a:t>
            </a:r>
            <a:r>
              <a:rPr lang="pt-BR" sz="2400" b="1" dirty="0" err="1" smtClean="0">
                <a:solidFill>
                  <a:schemeClr val="tx2"/>
                </a:solidFill>
              </a:rPr>
              <a:t>cantidad</a:t>
            </a:r>
            <a:r>
              <a:rPr lang="pt-BR" sz="2400" b="1" dirty="0" smtClean="0">
                <a:solidFill>
                  <a:schemeClr val="tx2"/>
                </a:solidFill>
              </a:rPr>
              <a:t> </a:t>
            </a:r>
            <a:r>
              <a:rPr lang="pt-BR" sz="2400" b="1" dirty="0">
                <a:solidFill>
                  <a:schemeClr val="tx2"/>
                </a:solidFill>
              </a:rPr>
              <a:t>de cursos - Brasil- 1995-2009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21628" y="665164"/>
          <a:ext cx="8900746" cy="6003925"/>
        </p:xfrm>
        <a:graphic>
          <a:graphicData uri="http://schemas.openxmlformats.org/presentationml/2006/ole">
            <p:oleObj spid="_x0000_s3075" r:id="rId4" imgW="9638611" imgH="6005080" progId="Excel.Sheet.8">
              <p:embed/>
            </p:oleObj>
          </a:graphicData>
        </a:graphic>
      </p:graphicFrame>
      <p:sp>
        <p:nvSpPr>
          <p:cNvPr id="16390" name="Retângulo 7"/>
          <p:cNvSpPr>
            <a:spLocks noChangeArrowheads="1"/>
          </p:cNvSpPr>
          <p:nvPr/>
        </p:nvSpPr>
        <p:spPr bwMode="auto">
          <a:xfrm>
            <a:off x="252046" y="6581776"/>
            <a:ext cx="914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1200" b="1">
                <a:solidFill>
                  <a:schemeClr val="tx2"/>
                </a:solidFill>
              </a:rPr>
              <a:t>Fonte: MEC, INEP - Tabela elaborada a partir dos dados disponíveis INEP/DTDIE/1995/2009</a:t>
            </a:r>
          </a:p>
        </p:txBody>
      </p:sp>
    </p:spTree>
    <p:extLst>
      <p:ext uri="{BB962C8B-B14F-4D97-AF65-F5344CB8AC3E}">
        <p14:creationId xmlns:p14="http://schemas.microsoft.com/office/powerpoint/2010/main" xmlns="" val="31894524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-304800" y="3276600"/>
            <a:ext cx="9448800" cy="2514600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endParaRPr lang="pt-BR" sz="4000" b="1" smtClean="0">
              <a:solidFill>
                <a:srgbClr val="FFCC00"/>
              </a:solidFill>
              <a:latin typeface="Arial" charset="0"/>
            </a:endParaRPr>
          </a:p>
          <a:p>
            <a:pPr eaLnBrk="1" hangingPunct="1">
              <a:defRPr/>
            </a:pPr>
            <a:endParaRPr lang="pt-BR" b="1" smtClean="0">
              <a:solidFill>
                <a:srgbClr val="FF9900"/>
              </a:solidFill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1143000"/>
            <a:ext cx="9144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pt-BR" sz="3600" b="1">
              <a:solidFill>
                <a:srgbClr val="FF9900"/>
              </a:solidFill>
            </a:endParaRPr>
          </a:p>
          <a:p>
            <a:endParaRPr lang="pt-BR" sz="3600" b="1">
              <a:solidFill>
                <a:srgbClr val="FF9900"/>
              </a:solidFill>
            </a:endParaRPr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20713"/>
          </a:xfrm>
        </p:spPr>
        <p:txBody>
          <a:bodyPr lIns="92075" tIns="46038" rIns="92075" bIns="46038" anchor="ctr" anchorCtr="0">
            <a:normAutofit fontScale="90000"/>
          </a:bodyPr>
          <a:lstStyle/>
          <a:p>
            <a:pPr eaLnBrk="1" hangingPunct="1">
              <a:defRPr/>
            </a:pPr>
            <a:r>
              <a:rPr lang="pt-PT" sz="4800" b="1" dirty="0" smtClean="0">
                <a:solidFill>
                  <a:srgbClr val="FF9900"/>
                </a:solidFill>
                <a:latin typeface="Century Gothic" pitchFamily="34" charset="0"/>
              </a:rPr>
              <a:t>    </a:t>
            </a:r>
            <a:r>
              <a:rPr lang="pt-PT" sz="4800" b="1" dirty="0" smtClean="0">
                <a:latin typeface="Century Gothic" pitchFamily="34" charset="0"/>
              </a:rPr>
              <a:t> </a:t>
            </a:r>
            <a:r>
              <a:rPr lang="pt-PT" sz="3200" b="1" dirty="0" smtClean="0">
                <a:latin typeface="Century Gothic" pitchFamily="34" charset="0"/>
              </a:rPr>
              <a:t>Oferta de mano de obra-Brasil, 2010</a:t>
            </a:r>
            <a:r>
              <a:rPr lang="pt-PT" dirty="0" smtClean="0"/>
              <a:t> </a:t>
            </a:r>
            <a:endParaRPr lang="pt-BR" dirty="0" smtClean="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53158" y="1295400"/>
            <a:ext cx="534425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 sz="3200" b="1"/>
          </a:p>
          <a:p>
            <a:pPr eaLnBrk="0" hangingPunct="0"/>
            <a:endParaRPr lang="pt-BR" sz="3200" b="1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568812" y="475248"/>
            <a:ext cx="70966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pt-BR" sz="1600" b="1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Número de profissionais ativos inscritos nos Conselhos Profissionais - Brasil, 2009</a:t>
            </a:r>
            <a:endParaRPr lang="pt-BR" sz="1600">
              <a:solidFill>
                <a:schemeClr val="bg1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849923" y="6519864"/>
            <a:ext cx="419832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pt-BR" sz="1600">
                <a:solidFill>
                  <a:schemeClr val="bg1"/>
                </a:solidFill>
                <a:ea typeface="Times New Roman" pitchFamily="18" charset="0"/>
                <a:cs typeface="Arial" pitchFamily="34" charset="0"/>
              </a:rPr>
              <a:t>Fonte: Conselhos Federais –situaçã2010o/2009</a:t>
            </a:r>
            <a:endParaRPr lang="pt-BR">
              <a:solidFill>
                <a:schemeClr val="bg1"/>
              </a:solidFill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80232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55599854"/>
              </p:ext>
            </p:extLst>
          </p:nvPr>
        </p:nvGraphicFramePr>
        <p:xfrm>
          <a:off x="252047" y="620714"/>
          <a:ext cx="8573966" cy="5767385"/>
        </p:xfrm>
        <a:graphic>
          <a:graphicData uri="http://schemas.openxmlformats.org/drawingml/2006/table">
            <a:tbl>
              <a:tblPr/>
              <a:tblGrid>
                <a:gridCol w="4120662"/>
                <a:gridCol w="2089638"/>
                <a:gridCol w="216877"/>
                <a:gridCol w="2146789"/>
              </a:tblGrid>
              <a:tr h="641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ÁREAS </a:t>
                      </a:r>
                    </a:p>
                  </a:txBody>
                  <a:tcPr marL="84406" marR="84406"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No. </a:t>
                      </a: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activos</a:t>
                      </a: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  </a:t>
                      </a:r>
                    </a:p>
                  </a:txBody>
                  <a:tcPr marL="84406" marR="84406" marT="45725" marB="45725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Profisional</a:t>
                      </a: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/ 10.000 </a:t>
                      </a: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hab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4406" marR="84406"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1.374.908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73,9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Biomedicina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8.359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0,4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6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Ciências Biológicas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43.297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2,3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Educación</a:t>
                      </a: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  Física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104.564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5,6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6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Enfermería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138.533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7,4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Farmácia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104.100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5,6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Fisioterapia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44.817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2,4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6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Fonoaudiologia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31.185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1,7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Medicina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342.043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18,4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Medicina Veterinária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86.154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4,6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6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Nutrición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50.041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2,7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Odontología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226.281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12,2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6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Psicologia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134.197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7,2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Serviço Social </a:t>
                      </a:r>
                    </a:p>
                  </a:txBody>
                  <a:tcPr marL="84406" marR="84406"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61.337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Arial" charset="0"/>
                        </a:rPr>
                        <a:t>3,3</a:t>
                      </a:r>
                    </a:p>
                  </a:txBody>
                  <a:tcPr marL="84406" marR="84406"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646" name="Rectangle 72"/>
          <p:cNvSpPr>
            <a:spLocks noChangeArrowheads="1"/>
          </p:cNvSpPr>
          <p:nvPr/>
        </p:nvSpPr>
        <p:spPr bwMode="auto">
          <a:xfrm>
            <a:off x="252046" y="6542089"/>
            <a:ext cx="38449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chemeClr val="tx2"/>
                </a:solidFill>
              </a:rPr>
              <a:t>Fonte: Conselhos Federais- situação em dez/2010</a:t>
            </a:r>
          </a:p>
        </p:txBody>
      </p:sp>
    </p:spTree>
    <p:extLst>
      <p:ext uri="{BB962C8B-B14F-4D97-AF65-F5344CB8AC3E}">
        <p14:creationId xmlns:p14="http://schemas.microsoft.com/office/powerpoint/2010/main" xmlns="" val="3469290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677907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276872"/>
            <a:ext cx="79594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pt-BR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ctr"/>
            <a:r>
              <a:rPr lang="pt-BR" sz="2800" b="1" dirty="0" smtClean="0"/>
              <a:t>RETOS PARA LA SALUD: TRABAJADORES:  agenda para </a:t>
            </a:r>
            <a:r>
              <a:rPr lang="pt-BR" sz="2800" b="1" dirty="0" err="1" smtClean="0"/>
              <a:t>los</a:t>
            </a:r>
            <a:r>
              <a:rPr lang="pt-BR" sz="2800" b="1" dirty="0" smtClean="0"/>
              <a:t> próximos </a:t>
            </a:r>
            <a:r>
              <a:rPr lang="pt-BR" sz="2800" b="1" dirty="0" err="1" smtClean="0"/>
              <a:t>años</a:t>
            </a:r>
            <a:endParaRPr lang="pt-BR" sz="2800" b="1" dirty="0" smtClean="0"/>
          </a:p>
          <a:p>
            <a:pPr lvl="0" algn="ctr"/>
            <a:r>
              <a:rPr lang="pt-BR" sz="2800" b="1" dirty="0" smtClean="0"/>
              <a:t> 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963253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677907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55576" y="1656576"/>
            <a:ext cx="813690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 </a:t>
            </a:r>
            <a:r>
              <a:rPr lang="pt-BR" sz="2400" dirty="0" err="1" smtClean="0"/>
              <a:t>Lucha</a:t>
            </a:r>
            <a:r>
              <a:rPr lang="pt-BR" sz="2400" dirty="0" smtClean="0"/>
              <a:t> contra </a:t>
            </a:r>
            <a:r>
              <a:rPr lang="pt-BR" sz="2400" dirty="0" err="1" smtClean="0"/>
              <a:t>el</a:t>
            </a:r>
            <a:r>
              <a:rPr lang="pt-BR" sz="2400" dirty="0" smtClean="0"/>
              <a:t> </a:t>
            </a:r>
            <a:r>
              <a:rPr lang="pt-BR" sz="2400" dirty="0" err="1" smtClean="0"/>
              <a:t>desequilibrio</a:t>
            </a:r>
            <a:r>
              <a:rPr lang="pt-BR" sz="2400" dirty="0" smtClean="0"/>
              <a:t> entre </a:t>
            </a:r>
            <a:r>
              <a:rPr lang="pt-BR" sz="2400" dirty="0" err="1" smtClean="0"/>
              <a:t>la</a:t>
            </a:r>
            <a:r>
              <a:rPr lang="pt-BR" sz="2400" dirty="0" smtClean="0"/>
              <a:t> oferta y </a:t>
            </a:r>
            <a:r>
              <a:rPr lang="pt-BR" sz="2400" dirty="0" err="1" smtClean="0"/>
              <a:t>la</a:t>
            </a:r>
            <a:r>
              <a:rPr lang="pt-BR" sz="2400" dirty="0" smtClean="0"/>
              <a:t> demanda de FTS, </a:t>
            </a:r>
            <a:r>
              <a:rPr lang="pt-BR" sz="2400" dirty="0" err="1" smtClean="0"/>
              <a:t>la</a:t>
            </a:r>
            <a:r>
              <a:rPr lang="pt-BR" sz="2400" dirty="0" smtClean="0"/>
              <a:t> </a:t>
            </a:r>
            <a:r>
              <a:rPr lang="pt-BR" sz="2400" dirty="0" err="1" smtClean="0"/>
              <a:t>adopción</a:t>
            </a:r>
            <a:r>
              <a:rPr lang="pt-BR" sz="2400" dirty="0" smtClean="0"/>
              <a:t> de políticas claras para </a:t>
            </a:r>
            <a:r>
              <a:rPr lang="pt-BR" sz="2400" dirty="0" err="1" smtClean="0"/>
              <a:t>combatir</a:t>
            </a:r>
            <a:r>
              <a:rPr lang="pt-BR" sz="2400" dirty="0" smtClean="0"/>
              <a:t> </a:t>
            </a:r>
            <a:r>
              <a:rPr lang="pt-BR" sz="2400" dirty="0" err="1" smtClean="0"/>
              <a:t>el</a:t>
            </a:r>
            <a:r>
              <a:rPr lang="pt-BR" sz="2400" dirty="0" smtClean="0"/>
              <a:t> </a:t>
            </a:r>
            <a:r>
              <a:rPr lang="pt-BR" sz="2400" dirty="0" err="1" smtClean="0"/>
              <a:t>crecimiento</a:t>
            </a:r>
            <a:r>
              <a:rPr lang="pt-BR" sz="2400" dirty="0" smtClean="0"/>
              <a:t> desordenado de </a:t>
            </a:r>
            <a:r>
              <a:rPr lang="pt-BR" sz="2400" dirty="0" err="1" smtClean="0"/>
              <a:t>los</a:t>
            </a:r>
            <a:r>
              <a:rPr lang="pt-BR" sz="2400" dirty="0" smtClean="0"/>
              <a:t> </a:t>
            </a:r>
            <a:r>
              <a:rPr lang="pt-BR" sz="2400" dirty="0" err="1" smtClean="0"/>
              <a:t>colegios</a:t>
            </a:r>
            <a:r>
              <a:rPr lang="pt-BR" sz="2400" dirty="0" smtClean="0"/>
              <a:t> </a:t>
            </a:r>
            <a:r>
              <a:rPr lang="pt-BR" sz="2400" dirty="0" err="1" smtClean="0"/>
              <a:t>profesionales</a:t>
            </a:r>
            <a:r>
              <a:rPr lang="pt-BR" sz="2400" dirty="0" smtClean="0"/>
              <a:t>;</a:t>
            </a:r>
            <a:endParaRPr lang="pt-BR" sz="2000" dirty="0" smtClean="0"/>
          </a:p>
          <a:p>
            <a:pPr lvl="0"/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  </a:t>
            </a:r>
            <a:r>
              <a:rPr lang="pt-BR" sz="2400" dirty="0" err="1" smtClean="0"/>
              <a:t>Eliminación</a:t>
            </a:r>
            <a:r>
              <a:rPr lang="pt-BR" sz="2400" dirty="0" smtClean="0"/>
              <a:t> </a:t>
            </a:r>
            <a:r>
              <a:rPr lang="pt-BR" sz="2400" dirty="0" err="1" smtClean="0"/>
              <a:t>del</a:t>
            </a:r>
            <a:r>
              <a:rPr lang="pt-BR" sz="2400" dirty="0" smtClean="0"/>
              <a:t> </a:t>
            </a:r>
            <a:r>
              <a:rPr lang="pt-BR" sz="2400" dirty="0" err="1" smtClean="0"/>
              <a:t>trabajo</a:t>
            </a:r>
            <a:r>
              <a:rPr lang="pt-BR" sz="2400" dirty="0" smtClean="0"/>
              <a:t> </a:t>
            </a:r>
            <a:r>
              <a:rPr lang="pt-BR" sz="2400" dirty="0" err="1" smtClean="0"/>
              <a:t>precario</a:t>
            </a:r>
            <a:r>
              <a:rPr lang="pt-BR" sz="2400" dirty="0" smtClean="0"/>
              <a:t> (legal y social);</a:t>
            </a:r>
            <a:endParaRPr lang="pt-BR" sz="2000" dirty="0" smtClean="0"/>
          </a:p>
          <a:p>
            <a:pPr lvl="0"/>
            <a:endParaRPr lang="pt-BR" sz="2400" dirty="0" smtClean="0"/>
          </a:p>
          <a:p>
            <a:pPr lvl="0">
              <a:buFont typeface="Wingdings" pitchFamily="2" charset="2"/>
              <a:buChar char="ü"/>
            </a:pPr>
            <a:r>
              <a:rPr lang="pt-BR" sz="2400" dirty="0" smtClean="0"/>
              <a:t>  </a:t>
            </a:r>
            <a:r>
              <a:rPr lang="pt-BR" sz="2400" dirty="0" smtClean="0"/>
              <a:t>Mujer: </a:t>
            </a:r>
            <a:r>
              <a:rPr lang="pt-BR" sz="2400" dirty="0" smtClean="0"/>
              <a:t>la adopción de políticas </a:t>
            </a:r>
            <a:r>
              <a:rPr lang="pt-BR" sz="2400" dirty="0" smtClean="0"/>
              <a:t>específicas de incorporación en la FT, participación </a:t>
            </a:r>
            <a:r>
              <a:rPr lang="pt-BR" sz="2400" dirty="0" smtClean="0"/>
              <a:t>laboral femenina, los salarios, las condiciones laborales y los derechos específicos: maternidad, por ejemplo;</a:t>
            </a:r>
          </a:p>
          <a:p>
            <a:pPr lvl="0"/>
            <a:endParaRPr lang="pt-BR" sz="2400" dirty="0" smtClean="0"/>
          </a:p>
          <a:p>
            <a:pPr lvl="0">
              <a:buFont typeface="Wingdings" pitchFamily="2" charset="2"/>
              <a:buChar char="ü"/>
            </a:pPr>
            <a:r>
              <a:rPr lang="pt-BR" sz="2400" dirty="0" smtClean="0"/>
              <a:t>  Carrera </a:t>
            </a:r>
            <a:r>
              <a:rPr lang="pt-BR" sz="2400" dirty="0" err="1" smtClean="0"/>
              <a:t>Sanitaria</a:t>
            </a:r>
            <a:r>
              <a:rPr lang="pt-BR" sz="2400" dirty="0" smtClean="0"/>
              <a:t> especifica para </a:t>
            </a:r>
            <a:r>
              <a:rPr lang="pt-BR" sz="2400" dirty="0" err="1" smtClean="0"/>
              <a:t>los</a:t>
            </a:r>
            <a:r>
              <a:rPr lang="pt-BR" sz="2400" dirty="0" smtClean="0"/>
              <a:t> </a:t>
            </a:r>
            <a:r>
              <a:rPr lang="pt-BR" sz="2400" dirty="0" err="1" smtClean="0"/>
              <a:t>trabajadores</a:t>
            </a:r>
            <a:r>
              <a:rPr lang="pt-BR" sz="2400" dirty="0" smtClean="0"/>
              <a:t> de </a:t>
            </a:r>
            <a:r>
              <a:rPr lang="pt-BR" sz="2400" dirty="0" err="1" smtClean="0"/>
              <a:t>la</a:t>
            </a:r>
            <a:r>
              <a:rPr lang="pt-BR" sz="2400" dirty="0" smtClean="0"/>
              <a:t> </a:t>
            </a:r>
            <a:r>
              <a:rPr lang="pt-BR" sz="2400" dirty="0" err="1" smtClean="0"/>
              <a:t>salud</a:t>
            </a:r>
            <a:r>
              <a:rPr lang="pt-BR" sz="2400" dirty="0" smtClean="0"/>
              <a:t>;</a:t>
            </a:r>
          </a:p>
          <a:p>
            <a:pPr lvl="0"/>
            <a:endParaRPr lang="pt-BR" sz="2400" dirty="0" smtClean="0"/>
          </a:p>
          <a:p>
            <a:pPr>
              <a:buFont typeface="Wingdings" pitchFamily="2" charset="2"/>
              <a:buChar char="ü"/>
            </a:pPr>
            <a:r>
              <a:rPr lang="pt-BR" sz="2400" dirty="0" smtClean="0"/>
              <a:t>  </a:t>
            </a:r>
            <a:r>
              <a:rPr lang="pt-BR" sz="2400" dirty="0" err="1" smtClean="0"/>
              <a:t>Reducción</a:t>
            </a:r>
            <a:r>
              <a:rPr lang="pt-BR" sz="2400" dirty="0" smtClean="0"/>
              <a:t> de </a:t>
            </a:r>
            <a:r>
              <a:rPr lang="pt-BR" sz="2400" dirty="0" err="1" smtClean="0"/>
              <a:t>la</a:t>
            </a:r>
            <a:r>
              <a:rPr lang="pt-BR" sz="2400" dirty="0" smtClean="0"/>
              <a:t> jornada laboral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3836889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713911"/>
            <a:ext cx="66601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 smtClean="0">
              <a:latin typeface="Verdana" pitchFamily="34" charset="0"/>
            </a:endParaRPr>
          </a:p>
          <a:p>
            <a:pPr algn="ctr"/>
            <a:endParaRPr lang="pt-BR" b="1" dirty="0">
              <a:latin typeface="Verdan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1556792"/>
            <a:ext cx="83529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 La construcción de políticas coherentes que tengan en cuenta las especificidades de las dos categorías principales de los sistemas de salud: médicos y enfermeras, evitando así su aislamiento / fortalecimiento de la </a:t>
            </a:r>
            <a:r>
              <a:rPr lang="pt-BR" sz="2000" dirty="0" smtClean="0"/>
              <a:t>unión laboral y política;</a:t>
            </a:r>
            <a:endParaRPr lang="pt-BR" sz="2000" b="1" dirty="0" smtClean="0"/>
          </a:p>
          <a:p>
            <a:pPr>
              <a:buFont typeface="Wingdings" pitchFamily="2" charset="2"/>
              <a:buChar char="q"/>
            </a:pPr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 </a:t>
            </a:r>
            <a:r>
              <a:rPr lang="pt-BR" sz="2000" dirty="0" err="1" smtClean="0"/>
              <a:t>Las</a:t>
            </a:r>
            <a:r>
              <a:rPr lang="pt-BR" sz="2000" dirty="0" smtClean="0"/>
              <a:t> políticas específicas de </a:t>
            </a:r>
            <a:r>
              <a:rPr lang="pt-BR" sz="2000" dirty="0" err="1" smtClean="0"/>
              <a:t>salud</a:t>
            </a:r>
            <a:r>
              <a:rPr lang="pt-BR" sz="2000" dirty="0" smtClean="0"/>
              <a:t> de </a:t>
            </a:r>
            <a:r>
              <a:rPr lang="pt-BR" sz="2000" dirty="0" err="1" smtClean="0"/>
              <a:t>los</a:t>
            </a:r>
            <a:r>
              <a:rPr lang="pt-BR" sz="2000" dirty="0" smtClean="0"/>
              <a:t> </a:t>
            </a:r>
            <a:r>
              <a:rPr lang="pt-BR" sz="2000" dirty="0" err="1" smtClean="0"/>
              <a:t>trabajadores</a:t>
            </a:r>
            <a:r>
              <a:rPr lang="pt-BR" sz="2000" dirty="0" smtClean="0"/>
              <a:t> de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salud</a:t>
            </a:r>
            <a:r>
              <a:rPr lang="pt-BR" sz="2000" dirty="0" smtClean="0"/>
              <a:t> que </a:t>
            </a:r>
            <a:r>
              <a:rPr lang="pt-BR" sz="2000" dirty="0" err="1" smtClean="0"/>
              <a:t>tengan</a:t>
            </a:r>
            <a:r>
              <a:rPr lang="pt-BR" sz="2000" dirty="0" smtClean="0"/>
              <a:t> </a:t>
            </a:r>
            <a:r>
              <a:rPr lang="pt-BR" sz="2000" dirty="0" err="1" smtClean="0"/>
              <a:t>en</a:t>
            </a:r>
            <a:r>
              <a:rPr lang="pt-BR" sz="2000" dirty="0" smtClean="0"/>
              <a:t> </a:t>
            </a:r>
            <a:r>
              <a:rPr lang="pt-BR" sz="2000" dirty="0" err="1" smtClean="0"/>
              <a:t>cuenta</a:t>
            </a:r>
            <a:r>
              <a:rPr lang="pt-BR" sz="2000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 proceso de trabajo intensivo y agotador </a:t>
            </a:r>
            <a:r>
              <a:rPr lang="pt-BR" sz="2000" dirty="0" smtClean="0"/>
              <a:t>físico </a:t>
            </a:r>
            <a:r>
              <a:rPr lang="pt-BR" sz="2000" dirty="0" smtClean="0"/>
              <a:t>y mental;</a:t>
            </a:r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Los riesgos de </a:t>
            </a:r>
            <a:r>
              <a:rPr lang="pt-BR" sz="2000" dirty="0" smtClean="0"/>
              <a:t>del  trabajo en </a:t>
            </a:r>
            <a:r>
              <a:rPr lang="pt-BR" sz="2000" dirty="0" smtClean="0"/>
              <a:t>salud; las vacunas y la </a:t>
            </a:r>
            <a:r>
              <a:rPr lang="pt-BR" sz="2000" dirty="0" smtClean="0"/>
              <a:t>gripe, </a:t>
            </a:r>
            <a:r>
              <a:rPr lang="pt-BR" sz="2000" dirty="0" smtClean="0"/>
              <a:t>la hepatitis, el tétanos, </a:t>
            </a:r>
            <a:r>
              <a:rPr lang="pt-BR" sz="2000" dirty="0" smtClean="0"/>
              <a:t>anestesicos, radiación, exámenes </a:t>
            </a:r>
            <a:r>
              <a:rPr lang="pt-BR" sz="2000" dirty="0" smtClean="0"/>
              <a:t>periódicos, etc.</a:t>
            </a:r>
            <a:endParaRPr lang="pt-BR" sz="2000" dirty="0" smtClean="0"/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 Relacion con la poblacón-cuidados, habilidades especiales. Agresion</a:t>
            </a:r>
            <a:endParaRPr lang="pt-BR" sz="2000" dirty="0" smtClean="0"/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 Entorno </a:t>
            </a:r>
            <a:r>
              <a:rPr lang="pt-BR" sz="2000" dirty="0" smtClean="0"/>
              <a:t>de </a:t>
            </a:r>
            <a:r>
              <a:rPr lang="pt-BR" sz="2000" dirty="0" smtClean="0"/>
              <a:t>trabajo</a:t>
            </a:r>
            <a:endParaRPr lang="pt-BR" sz="2000" dirty="0" smtClean="0"/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 </a:t>
            </a:r>
            <a:r>
              <a:rPr lang="pt-BR" sz="2000" dirty="0" smtClean="0"/>
              <a:t>Particularidades de la feminidad;</a:t>
            </a:r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 Virilidad</a:t>
            </a:r>
            <a:r>
              <a:rPr lang="pt-BR" sz="2000" dirty="0" smtClean="0"/>
              <a:t>;</a:t>
            </a:r>
          </a:p>
          <a:p>
            <a:pPr lvl="1">
              <a:buFont typeface="Wingdings" pitchFamily="2" charset="2"/>
              <a:buChar char="Ø"/>
            </a:pPr>
            <a:r>
              <a:rPr lang="pt-BR" sz="2000" dirty="0" smtClean="0"/>
              <a:t>Relaciones  participativas y democráticas </a:t>
            </a:r>
            <a:r>
              <a:rPr lang="pt-BR" sz="2000" dirty="0" smtClean="0"/>
              <a:t>en el lugar de </a:t>
            </a:r>
            <a:r>
              <a:rPr lang="pt-BR" sz="2000" dirty="0" smtClean="0"/>
              <a:t>trabajo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3836889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677907"/>
            <a:ext cx="66601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 smtClean="0">
              <a:latin typeface="Verdana" pitchFamily="34" charset="0"/>
            </a:endParaRPr>
          </a:p>
          <a:p>
            <a:pPr algn="ctr"/>
            <a:endParaRPr lang="pt-BR" b="1" dirty="0">
              <a:latin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3" y="1700808"/>
            <a:ext cx="7848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pt-BR" dirty="0" smtClean="0"/>
              <a:t> La recuperación gradual de los trabajadores </a:t>
            </a:r>
            <a:r>
              <a:rPr lang="pt-BR" dirty="0" smtClean="0"/>
              <a:t>asalariados , </a:t>
            </a:r>
            <a:r>
              <a:rPr lang="pt-BR" dirty="0" smtClean="0"/>
              <a:t>con la adopción de un plan estratégico;</a:t>
            </a:r>
          </a:p>
          <a:p>
            <a:pPr lvl="0">
              <a:buFont typeface="Wingdings" pitchFamily="2" charset="2"/>
              <a:buChar char="ü"/>
            </a:pPr>
            <a:endParaRPr lang="pt-BR" dirty="0" smtClean="0"/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  </a:t>
            </a:r>
            <a:r>
              <a:rPr lang="pt-BR" dirty="0" err="1" smtClean="0"/>
              <a:t>Las</a:t>
            </a:r>
            <a:r>
              <a:rPr lang="pt-BR" dirty="0" smtClean="0"/>
              <a:t> políticas </a:t>
            </a:r>
            <a:r>
              <a:rPr lang="pt-BR" dirty="0" err="1" smtClean="0"/>
              <a:t>regulatorias</a:t>
            </a:r>
            <a:r>
              <a:rPr lang="pt-BR" dirty="0" smtClean="0"/>
              <a:t> que </a:t>
            </a:r>
            <a:r>
              <a:rPr lang="pt-BR" dirty="0" err="1" smtClean="0"/>
              <a:t>garanticen</a:t>
            </a:r>
            <a:r>
              <a:rPr lang="pt-BR" dirty="0" smtClean="0"/>
              <a:t> una </a:t>
            </a:r>
            <a:r>
              <a:rPr lang="pt-BR" dirty="0" err="1" smtClean="0"/>
              <a:t>mejor</a:t>
            </a:r>
            <a:r>
              <a:rPr lang="pt-BR" dirty="0" smtClean="0"/>
              <a:t> y </a:t>
            </a:r>
            <a:r>
              <a:rPr lang="pt-BR" dirty="0" err="1" smtClean="0"/>
              <a:t>mayor</a:t>
            </a:r>
            <a:r>
              <a:rPr lang="pt-BR" dirty="0" smtClean="0"/>
              <a:t> </a:t>
            </a:r>
            <a:r>
              <a:rPr lang="pt-BR" dirty="0" err="1" smtClean="0"/>
              <a:t>calidad</a:t>
            </a:r>
            <a:r>
              <a:rPr lang="pt-BR" dirty="0" smtClean="0"/>
              <a:t> de 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formación</a:t>
            </a:r>
            <a:r>
              <a:rPr lang="pt-BR" dirty="0" smtClean="0"/>
              <a:t> de técnicos y auxiliares de 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salud</a:t>
            </a:r>
            <a:r>
              <a:rPr lang="pt-BR" dirty="0" smtClean="0"/>
              <a:t>;</a:t>
            </a:r>
          </a:p>
          <a:p>
            <a:pPr lvl="0">
              <a:buFont typeface="Wingdings" pitchFamily="2" charset="2"/>
              <a:buChar char="ü"/>
            </a:pPr>
            <a:endParaRPr lang="pt-BR" dirty="0" smtClean="0"/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  </a:t>
            </a:r>
            <a:r>
              <a:rPr lang="pt-BR" dirty="0" err="1" smtClean="0"/>
              <a:t>Las</a:t>
            </a:r>
            <a:r>
              <a:rPr lang="pt-BR" dirty="0" smtClean="0"/>
              <a:t> políticas </a:t>
            </a:r>
            <a:r>
              <a:rPr lang="pt-BR" dirty="0" err="1" smtClean="0"/>
              <a:t>regulatorias</a:t>
            </a:r>
            <a:r>
              <a:rPr lang="pt-BR" dirty="0" smtClean="0"/>
              <a:t> (</a:t>
            </a:r>
            <a:r>
              <a:rPr lang="pt-BR" dirty="0" err="1" smtClean="0"/>
              <a:t>formación</a:t>
            </a:r>
            <a:r>
              <a:rPr lang="pt-BR" dirty="0" smtClean="0"/>
              <a:t> y </a:t>
            </a:r>
            <a:r>
              <a:rPr lang="pt-BR" dirty="0" err="1" smtClean="0"/>
              <a:t>gestión</a:t>
            </a:r>
            <a:r>
              <a:rPr lang="pt-BR" dirty="0" smtClean="0"/>
              <a:t> </a:t>
            </a:r>
            <a:r>
              <a:rPr lang="pt-BR" dirty="0" err="1" smtClean="0"/>
              <a:t>del</a:t>
            </a:r>
            <a:r>
              <a:rPr lang="pt-BR" dirty="0" smtClean="0"/>
              <a:t> </a:t>
            </a:r>
            <a:r>
              <a:rPr lang="pt-BR" dirty="0" err="1" smtClean="0"/>
              <a:t>trabajo</a:t>
            </a:r>
            <a:r>
              <a:rPr lang="pt-BR" dirty="0" smtClean="0"/>
              <a:t>) </a:t>
            </a:r>
            <a:r>
              <a:rPr lang="pt-BR" dirty="0" err="1" smtClean="0"/>
              <a:t>hacia</a:t>
            </a:r>
            <a:r>
              <a:rPr lang="pt-BR" dirty="0" smtClean="0"/>
              <a:t> 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integración</a:t>
            </a:r>
            <a:r>
              <a:rPr lang="pt-BR" dirty="0" smtClean="0"/>
              <a:t> regional;</a:t>
            </a:r>
          </a:p>
          <a:p>
            <a:pPr lvl="0">
              <a:buFont typeface="Wingdings" pitchFamily="2" charset="2"/>
              <a:buChar char="ü"/>
            </a:pPr>
            <a:endParaRPr lang="pt-BR" dirty="0" smtClean="0"/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dirty="0" err="1" smtClean="0"/>
              <a:t>Nueva</a:t>
            </a:r>
            <a:r>
              <a:rPr lang="pt-BR" dirty="0" smtClean="0"/>
              <a:t> formas de </a:t>
            </a:r>
            <a:r>
              <a:rPr lang="pt-BR" dirty="0" err="1" smtClean="0"/>
              <a:t>organización</a:t>
            </a:r>
            <a:r>
              <a:rPr lang="pt-BR" dirty="0" smtClean="0"/>
              <a:t> sindical </a:t>
            </a:r>
            <a:r>
              <a:rPr lang="pt-BR" dirty="0" err="1" smtClean="0"/>
              <a:t>adelante</a:t>
            </a:r>
            <a:r>
              <a:rPr lang="pt-BR" dirty="0" smtClean="0"/>
              <a:t> 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integración</a:t>
            </a:r>
            <a:r>
              <a:rPr lang="pt-BR" dirty="0" smtClean="0"/>
              <a:t> regional, buscando </a:t>
            </a:r>
            <a:r>
              <a:rPr lang="pt-BR" dirty="0" err="1" smtClean="0"/>
              <a:t>el</a:t>
            </a:r>
            <a:r>
              <a:rPr lang="pt-BR" dirty="0" smtClean="0"/>
              <a:t> diálogo y 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construcción</a:t>
            </a:r>
            <a:r>
              <a:rPr lang="pt-BR" dirty="0" smtClean="0"/>
              <a:t> de agendas políticas </a:t>
            </a:r>
            <a:r>
              <a:rPr lang="pt-BR" dirty="0" err="1" smtClean="0"/>
              <a:t>regionales</a:t>
            </a:r>
            <a:r>
              <a:rPr lang="pt-BR" dirty="0" smtClean="0"/>
              <a:t> </a:t>
            </a:r>
            <a:r>
              <a:rPr lang="pt-BR" dirty="0" err="1" smtClean="0"/>
              <a:t>común-unión</a:t>
            </a:r>
            <a:r>
              <a:rPr lang="pt-BR" dirty="0" smtClean="0"/>
              <a:t>;</a:t>
            </a:r>
          </a:p>
          <a:p>
            <a:pPr lvl="0">
              <a:buFont typeface="Wingdings" pitchFamily="2" charset="2"/>
              <a:buChar char="ü"/>
            </a:pPr>
            <a:endParaRPr lang="pt-BR" dirty="0" smtClean="0"/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dirty="0" err="1" smtClean="0"/>
              <a:t>Espacios</a:t>
            </a:r>
            <a:r>
              <a:rPr lang="pt-BR" dirty="0" smtClean="0"/>
              <a:t> de </a:t>
            </a:r>
            <a:r>
              <a:rPr lang="pt-BR" dirty="0" err="1" smtClean="0"/>
              <a:t>construcción</a:t>
            </a:r>
            <a:r>
              <a:rPr lang="pt-BR" dirty="0" smtClean="0"/>
              <a:t> / foros </a:t>
            </a:r>
            <a:r>
              <a:rPr lang="pt-BR" dirty="0" err="1" smtClean="0"/>
              <a:t>regionales</a:t>
            </a:r>
            <a:r>
              <a:rPr lang="pt-BR" dirty="0" smtClean="0"/>
              <a:t> frente democrático </a:t>
            </a:r>
            <a:r>
              <a:rPr lang="pt-BR" dirty="0" err="1" smtClean="0"/>
              <a:t>común</a:t>
            </a:r>
            <a:r>
              <a:rPr lang="pt-BR" dirty="0" smtClean="0"/>
              <a:t> de </a:t>
            </a:r>
            <a:r>
              <a:rPr lang="pt-BR" dirty="0" err="1" smtClean="0"/>
              <a:t>integración</a:t>
            </a:r>
            <a:r>
              <a:rPr lang="pt-BR" dirty="0" smtClean="0"/>
              <a:t> regional;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61953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685800" y="1905001"/>
            <a:ext cx="81534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lvl="0">
              <a:buFont typeface="Wingdings" pitchFamily="2" charset="2"/>
              <a:buChar char="q"/>
            </a:pPr>
            <a:r>
              <a:rPr lang="pt-BR" sz="2000" dirty="0" smtClean="0"/>
              <a:t> Diálogo </a:t>
            </a:r>
            <a:r>
              <a:rPr lang="pt-BR" sz="2000" dirty="0" err="1" smtClean="0"/>
              <a:t>con</a:t>
            </a:r>
            <a:r>
              <a:rPr lang="pt-BR" sz="2000" dirty="0" smtClean="0"/>
              <a:t> </a:t>
            </a:r>
            <a:r>
              <a:rPr lang="pt-BR" sz="2000" dirty="0" err="1" smtClean="0"/>
              <a:t>el</a:t>
            </a:r>
            <a:r>
              <a:rPr lang="pt-BR" sz="2000" dirty="0" smtClean="0"/>
              <a:t> Parlamento (por </a:t>
            </a:r>
            <a:r>
              <a:rPr lang="pt-BR" sz="2000" dirty="0" err="1" smtClean="0"/>
              <a:t>ejemplo</a:t>
            </a:r>
            <a:r>
              <a:rPr lang="pt-BR" sz="2000" dirty="0" smtClean="0"/>
              <a:t>, </a:t>
            </a:r>
            <a:r>
              <a:rPr lang="pt-BR" sz="2000" dirty="0" err="1" smtClean="0"/>
              <a:t>el</a:t>
            </a:r>
            <a:r>
              <a:rPr lang="pt-BR" sz="2000" dirty="0" smtClean="0"/>
              <a:t> Parlamento </a:t>
            </a:r>
            <a:r>
              <a:rPr lang="pt-BR" sz="2000" dirty="0" err="1" smtClean="0"/>
              <a:t>del</a:t>
            </a:r>
            <a:r>
              <a:rPr lang="pt-BR" sz="2000" dirty="0" smtClean="0"/>
              <a:t> </a:t>
            </a:r>
            <a:r>
              <a:rPr lang="pt-BR" sz="2000" dirty="0" err="1" smtClean="0"/>
              <a:t>Mercosur</a:t>
            </a:r>
            <a:r>
              <a:rPr lang="pt-BR" sz="2000" dirty="0" smtClean="0"/>
              <a:t>) para </a:t>
            </a:r>
            <a:r>
              <a:rPr lang="pt-BR" sz="2000" dirty="0" err="1" smtClean="0"/>
              <a:t>proponer</a:t>
            </a:r>
            <a:r>
              <a:rPr lang="pt-BR" sz="2000" dirty="0" smtClean="0"/>
              <a:t> </a:t>
            </a:r>
            <a:r>
              <a:rPr lang="pt-BR" sz="2000" dirty="0" err="1" smtClean="0"/>
              <a:t>leyes</a:t>
            </a:r>
            <a:r>
              <a:rPr lang="pt-BR" sz="2000" dirty="0" smtClean="0"/>
              <a:t> que </a:t>
            </a:r>
            <a:r>
              <a:rPr lang="pt-BR" sz="2000" dirty="0" err="1" smtClean="0"/>
              <a:t>reduzcan</a:t>
            </a:r>
            <a:r>
              <a:rPr lang="pt-BR" sz="2000" dirty="0" smtClean="0"/>
              <a:t> </a:t>
            </a:r>
            <a:r>
              <a:rPr lang="pt-BR" sz="2000" dirty="0" err="1" smtClean="0"/>
              <a:t>las</a:t>
            </a:r>
            <a:r>
              <a:rPr lang="pt-BR" sz="2000" dirty="0" smtClean="0"/>
              <a:t> desigualdades </a:t>
            </a:r>
            <a:r>
              <a:rPr lang="pt-BR" sz="2000" dirty="0" err="1" smtClean="0"/>
              <a:t>regionales</a:t>
            </a:r>
            <a:r>
              <a:rPr lang="pt-BR" sz="2000" dirty="0" smtClean="0"/>
              <a:t> y </a:t>
            </a:r>
            <a:r>
              <a:rPr lang="pt-BR" sz="2000" dirty="0" err="1" smtClean="0"/>
              <a:t>las</a:t>
            </a:r>
            <a:r>
              <a:rPr lang="pt-BR" sz="2000" dirty="0" smtClean="0"/>
              <a:t> disparidades </a:t>
            </a:r>
            <a:r>
              <a:rPr lang="pt-BR" sz="2000" dirty="0" err="1" smtClean="0"/>
              <a:t>regionales</a:t>
            </a:r>
            <a:r>
              <a:rPr lang="pt-BR" sz="2000" dirty="0" smtClean="0"/>
              <a:t> que </a:t>
            </a:r>
            <a:r>
              <a:rPr lang="pt-BR" sz="2000" dirty="0" err="1" smtClean="0"/>
              <a:t>existen</a:t>
            </a:r>
            <a:r>
              <a:rPr lang="pt-BR" sz="2000" dirty="0" smtClean="0"/>
              <a:t> </a:t>
            </a:r>
            <a:r>
              <a:rPr lang="pt-BR" sz="2000" dirty="0" err="1" smtClean="0"/>
              <a:t>en</a:t>
            </a:r>
            <a:r>
              <a:rPr lang="pt-BR" sz="2000" dirty="0" smtClean="0"/>
              <a:t>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actualidad</a:t>
            </a:r>
            <a:r>
              <a:rPr lang="pt-BR" sz="2000" dirty="0" smtClean="0"/>
              <a:t>;</a:t>
            </a:r>
          </a:p>
          <a:p>
            <a:pPr lvl="0"/>
            <a:endParaRPr lang="pt-BR" sz="2000" dirty="0" smtClean="0"/>
          </a:p>
          <a:p>
            <a:pPr lvl="0">
              <a:buFont typeface="Wingdings" pitchFamily="2" charset="2"/>
              <a:buChar char="q"/>
            </a:pPr>
            <a:r>
              <a:rPr lang="pt-BR" sz="2000" dirty="0" smtClean="0"/>
              <a:t> </a:t>
            </a:r>
            <a:r>
              <a:rPr lang="pt-BR" sz="2000" dirty="0" err="1" smtClean="0"/>
              <a:t>Análisis</a:t>
            </a:r>
            <a:r>
              <a:rPr lang="pt-BR" sz="2000" dirty="0" smtClean="0"/>
              <a:t> crítico y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crisis</a:t>
            </a:r>
            <a:r>
              <a:rPr lang="pt-BR" sz="2000" dirty="0" smtClean="0"/>
              <a:t> permanente de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Unión</a:t>
            </a:r>
            <a:r>
              <a:rPr lang="pt-BR" sz="2000" dirty="0" smtClean="0"/>
              <a:t> </a:t>
            </a:r>
            <a:r>
              <a:rPr lang="pt-BR" sz="2000" dirty="0" err="1" smtClean="0"/>
              <a:t>Europea</a:t>
            </a:r>
            <a:r>
              <a:rPr lang="pt-BR" sz="2000" dirty="0" smtClean="0"/>
              <a:t>, </a:t>
            </a:r>
            <a:r>
              <a:rPr lang="pt-BR" sz="2000" dirty="0" err="1" smtClean="0"/>
              <a:t>con</a:t>
            </a:r>
            <a:r>
              <a:rPr lang="pt-BR" sz="2000" dirty="0" smtClean="0"/>
              <a:t> </a:t>
            </a:r>
            <a:r>
              <a:rPr lang="pt-BR" sz="2000" dirty="0" err="1" smtClean="0"/>
              <a:t>posibles</a:t>
            </a:r>
            <a:r>
              <a:rPr lang="pt-BR" sz="2000" dirty="0" smtClean="0"/>
              <a:t> </a:t>
            </a:r>
            <a:r>
              <a:rPr lang="pt-BR" sz="2000" dirty="0" err="1" smtClean="0"/>
              <a:t>reflejos</a:t>
            </a:r>
            <a:r>
              <a:rPr lang="pt-BR" sz="2000" dirty="0" smtClean="0"/>
              <a:t> </a:t>
            </a:r>
            <a:r>
              <a:rPr lang="pt-BR" sz="2000" dirty="0" err="1" smtClean="0"/>
              <a:t>en</a:t>
            </a:r>
            <a:r>
              <a:rPr lang="pt-BR" sz="2000" dirty="0" smtClean="0"/>
              <a:t> </a:t>
            </a:r>
            <a:r>
              <a:rPr lang="pt-BR" sz="2000" dirty="0" err="1" smtClean="0"/>
              <a:t>las</a:t>
            </a:r>
            <a:r>
              <a:rPr lang="pt-BR" sz="2000" dirty="0" smtClean="0"/>
              <a:t> Américas;</a:t>
            </a:r>
          </a:p>
          <a:p>
            <a:pPr lvl="0"/>
            <a:endParaRPr lang="pt-BR" sz="2000" dirty="0" smtClean="0"/>
          </a:p>
          <a:p>
            <a:pPr lvl="0">
              <a:buFont typeface="Wingdings" pitchFamily="2" charset="2"/>
              <a:buChar char="q"/>
            </a:pPr>
            <a:r>
              <a:rPr lang="pt-BR" sz="2000" dirty="0" smtClean="0"/>
              <a:t>  </a:t>
            </a:r>
            <a:r>
              <a:rPr lang="pt-BR" sz="2000" dirty="0" err="1" smtClean="0"/>
              <a:t>Acercamiento</a:t>
            </a:r>
            <a:r>
              <a:rPr lang="pt-BR" sz="2000" dirty="0" smtClean="0"/>
              <a:t> </a:t>
            </a:r>
            <a:r>
              <a:rPr lang="pt-BR" sz="2000" dirty="0" err="1" smtClean="0"/>
              <a:t>con</a:t>
            </a:r>
            <a:r>
              <a:rPr lang="pt-BR" sz="2000" dirty="0" smtClean="0"/>
              <a:t> </a:t>
            </a:r>
            <a:r>
              <a:rPr lang="pt-BR" sz="2000" dirty="0" err="1" smtClean="0"/>
              <a:t>los</a:t>
            </a:r>
            <a:r>
              <a:rPr lang="pt-BR" sz="2000" dirty="0" smtClean="0"/>
              <a:t> </a:t>
            </a:r>
            <a:r>
              <a:rPr lang="pt-BR" sz="2000" dirty="0" err="1" smtClean="0"/>
              <a:t>hermanos</a:t>
            </a:r>
            <a:r>
              <a:rPr lang="pt-BR" sz="2000" dirty="0" smtClean="0"/>
              <a:t> africanos para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transferencia</a:t>
            </a:r>
            <a:r>
              <a:rPr lang="pt-BR" sz="2000" dirty="0" smtClean="0"/>
              <a:t> de </a:t>
            </a:r>
            <a:r>
              <a:rPr lang="pt-BR" sz="2000" dirty="0" err="1" smtClean="0"/>
              <a:t>tecnología</a:t>
            </a:r>
            <a:r>
              <a:rPr lang="pt-BR" sz="2000" dirty="0" smtClean="0"/>
              <a:t> (social, técnica, científica, etc.) </a:t>
            </a:r>
            <a:r>
              <a:rPr lang="pt-BR" sz="2000" dirty="0" err="1" smtClean="0"/>
              <a:t>Hacia</a:t>
            </a:r>
            <a:r>
              <a:rPr lang="pt-BR" sz="2000" dirty="0" smtClean="0"/>
              <a:t>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construcción</a:t>
            </a:r>
            <a:r>
              <a:rPr lang="pt-BR" sz="2000" dirty="0" smtClean="0"/>
              <a:t> de una </a:t>
            </a:r>
            <a:r>
              <a:rPr lang="pt-BR" sz="2000" dirty="0" err="1" smtClean="0"/>
              <a:t>sociedad</a:t>
            </a:r>
            <a:r>
              <a:rPr lang="pt-BR" sz="2000" dirty="0" smtClean="0"/>
              <a:t> menos desigual;</a:t>
            </a:r>
          </a:p>
          <a:p>
            <a:pPr lvl="0"/>
            <a:r>
              <a:rPr lang="pt-BR" sz="2000" dirty="0" smtClean="0"/>
              <a:t> </a:t>
            </a:r>
          </a:p>
          <a:p>
            <a:pPr lvl="0">
              <a:buFont typeface="Wingdings" pitchFamily="2" charset="2"/>
              <a:buChar char="q"/>
            </a:pPr>
            <a:r>
              <a:rPr lang="pt-BR" sz="2000" dirty="0" smtClean="0"/>
              <a:t>  </a:t>
            </a:r>
            <a:r>
              <a:rPr lang="pt-BR" sz="2000" dirty="0" err="1" smtClean="0"/>
              <a:t>Construcción</a:t>
            </a:r>
            <a:r>
              <a:rPr lang="pt-BR" sz="2000" dirty="0" smtClean="0"/>
              <a:t> de una </a:t>
            </a:r>
            <a:r>
              <a:rPr lang="pt-BR" sz="2000" dirty="0" err="1" smtClean="0"/>
              <a:t>agenda-la</a:t>
            </a:r>
            <a:r>
              <a:rPr lang="pt-BR" sz="2000" dirty="0" smtClean="0"/>
              <a:t> </a:t>
            </a:r>
            <a:r>
              <a:rPr lang="pt-BR" sz="2000" dirty="0" err="1" smtClean="0"/>
              <a:t>unión</a:t>
            </a:r>
            <a:r>
              <a:rPr lang="pt-BR" sz="2000" dirty="0" smtClean="0"/>
              <a:t> política </a:t>
            </a:r>
            <a:r>
              <a:rPr lang="pt-BR" sz="2000" dirty="0" err="1" smtClean="0"/>
              <a:t>con</a:t>
            </a:r>
            <a:r>
              <a:rPr lang="pt-BR" sz="2000" dirty="0" smtClean="0"/>
              <a:t> </a:t>
            </a:r>
            <a:r>
              <a:rPr lang="pt-BR" sz="2000" dirty="0" err="1" smtClean="0"/>
              <a:t>los</a:t>
            </a:r>
            <a:r>
              <a:rPr lang="pt-BR" sz="2000" dirty="0" smtClean="0"/>
              <a:t> </a:t>
            </a:r>
            <a:r>
              <a:rPr lang="pt-BR" sz="2000" dirty="0" err="1" smtClean="0"/>
              <a:t>hermanos</a:t>
            </a:r>
            <a:r>
              <a:rPr lang="pt-BR" sz="2000" dirty="0" smtClean="0"/>
              <a:t> africanos </a:t>
            </a:r>
            <a:r>
              <a:rPr lang="pt-BR" sz="2000" dirty="0" err="1" smtClean="0"/>
              <a:t>con</a:t>
            </a:r>
            <a:r>
              <a:rPr lang="pt-BR" sz="2000" dirty="0" smtClean="0"/>
              <a:t> </a:t>
            </a:r>
            <a:r>
              <a:rPr lang="pt-BR" sz="2000" dirty="0" err="1" smtClean="0"/>
              <a:t>la</a:t>
            </a:r>
            <a:r>
              <a:rPr lang="pt-BR" sz="2000" dirty="0" smtClean="0"/>
              <a:t> conquista de </a:t>
            </a:r>
            <a:r>
              <a:rPr lang="pt-BR" sz="2000" dirty="0" err="1" smtClean="0"/>
              <a:t>la</a:t>
            </a:r>
            <a:r>
              <a:rPr lang="pt-BR" sz="2000" dirty="0" smtClean="0"/>
              <a:t> </a:t>
            </a:r>
            <a:r>
              <a:rPr lang="pt-BR" sz="2000" dirty="0" err="1" smtClean="0"/>
              <a:t>ciudadanía</a:t>
            </a:r>
            <a:r>
              <a:rPr lang="pt-BR" sz="2000" dirty="0" smtClean="0"/>
              <a:t> </a:t>
            </a:r>
            <a:r>
              <a:rPr lang="pt-BR" sz="2000" dirty="0" err="1" smtClean="0"/>
              <a:t>profesional</a:t>
            </a:r>
            <a:r>
              <a:rPr lang="pt-BR" sz="2000" dirty="0" smtClean="0"/>
              <a:t> de </a:t>
            </a:r>
            <a:r>
              <a:rPr lang="pt-BR" sz="2000" dirty="0" err="1" smtClean="0"/>
              <a:t>sus</a:t>
            </a:r>
            <a:r>
              <a:rPr lang="pt-BR" sz="2000" dirty="0" smtClean="0"/>
              <a:t> </a:t>
            </a:r>
            <a:r>
              <a:rPr lang="pt-BR" sz="2000" dirty="0" err="1" smtClean="0"/>
              <a:t>trabajadores</a:t>
            </a:r>
            <a:r>
              <a:rPr lang="pt-BR" sz="2000" dirty="0" smtClean="0"/>
              <a:t>.</a:t>
            </a:r>
          </a:p>
          <a:p>
            <a:pPr eaLnBrk="1" hangingPunct="1">
              <a:buFont typeface="Wingdings" pitchFamily="2" charset="2"/>
              <a:buChar char="q"/>
            </a:pPr>
            <a:endParaRPr lang="en-US" sz="2000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641903"/>
            <a:ext cx="66601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 smtClean="0">
              <a:latin typeface="Verdana" pitchFamily="34" charset="0"/>
            </a:endParaRPr>
          </a:p>
          <a:p>
            <a:pPr algn="ctr"/>
            <a:endParaRPr lang="pt-BR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253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694164" y="1988840"/>
            <a:ext cx="8153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defRPr/>
            </a:pPr>
            <a:endParaRPr lang="pt-BR" sz="2000" b="1" dirty="0" smtClean="0"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pt-BR" sz="2000" b="1" dirty="0"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pt-BR" sz="2000" b="1" dirty="0" smtClean="0">
                <a:ea typeface="Tahoma" pitchFamily="34" charset="0"/>
                <a:cs typeface="Tahoma" pitchFamily="34" charset="0"/>
              </a:rPr>
              <a:t>Maria Helena Machado (</a:t>
            </a:r>
            <a:r>
              <a:rPr lang="pt-BR" sz="2000" b="1" dirty="0" smtClean="0">
                <a:ea typeface="Tahoma" pitchFamily="34" charset="0"/>
                <a:cs typeface="Tahoma" pitchFamily="34" charset="0"/>
                <a:hlinkClick r:id="rId2"/>
              </a:rPr>
              <a:t>machado@ensp.fiocruz.br</a:t>
            </a:r>
            <a:r>
              <a:rPr lang="pt-BR" sz="2000" b="1" dirty="0" smtClean="0">
                <a:ea typeface="Tahoma" pitchFamily="34" charset="0"/>
                <a:cs typeface="Tahoma" pitchFamily="34" charset="0"/>
              </a:rPr>
              <a:t> )</a:t>
            </a:r>
          </a:p>
          <a:p>
            <a:pPr algn="ctr">
              <a:defRPr/>
            </a:pPr>
            <a:endParaRPr lang="pt-BR" sz="2000" b="1" dirty="0" smtClean="0"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pt-BR" sz="2000" b="1" dirty="0" smtClean="0">
              <a:ea typeface="Tahoma" pitchFamily="34" charset="0"/>
              <a:cs typeface="Tahoma" pitchFamily="34" charset="0"/>
            </a:endParaRPr>
          </a:p>
          <a:p>
            <a:pPr lvl="0" algn="ctr"/>
            <a:r>
              <a:rPr lang="pt-BR" sz="2000" b="1" dirty="0" smtClean="0"/>
              <a:t>Centro de Recursos Humanos </a:t>
            </a:r>
            <a:r>
              <a:rPr lang="pt-BR" sz="2000" b="1" dirty="0" err="1" smtClean="0"/>
              <a:t>en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Salud</a:t>
            </a:r>
            <a:r>
              <a:rPr lang="pt-BR" sz="2000" b="1" dirty="0" smtClean="0"/>
              <a:t> - </a:t>
            </a:r>
            <a:r>
              <a:rPr lang="pt-BR" sz="2000" b="1" dirty="0" err="1" smtClean="0"/>
              <a:t>Nerhus</a:t>
            </a:r>
            <a:endParaRPr lang="pt-BR" sz="2000" b="1" dirty="0" smtClean="0"/>
          </a:p>
          <a:p>
            <a:pPr lvl="0" algn="ctr"/>
            <a:r>
              <a:rPr lang="pt-BR" sz="2000" b="1" dirty="0" err="1" smtClean="0"/>
              <a:t>ObservaRH-ENSP</a:t>
            </a:r>
            <a:r>
              <a:rPr lang="pt-BR" sz="2000" b="1" dirty="0" smtClean="0"/>
              <a:t> / FIOCRUZ - Brasil</a:t>
            </a:r>
          </a:p>
          <a:p>
            <a:pPr lvl="0" algn="ctr"/>
            <a:r>
              <a:rPr lang="pt-BR" sz="2000" b="1" dirty="0" err="1" smtClean="0"/>
              <a:t>Escuela</a:t>
            </a:r>
            <a:r>
              <a:rPr lang="pt-BR" sz="2000" b="1" dirty="0" smtClean="0"/>
              <a:t> Nacional de </a:t>
            </a:r>
            <a:r>
              <a:rPr lang="pt-BR" sz="2000" b="1" dirty="0" err="1" smtClean="0"/>
              <a:t>Salud</a:t>
            </a:r>
            <a:r>
              <a:rPr lang="pt-BR" sz="2000" b="1" dirty="0" smtClean="0"/>
              <a:t> Pública Sergio </a:t>
            </a:r>
            <a:r>
              <a:rPr lang="pt-BR" sz="2000" b="1" dirty="0" err="1" smtClean="0"/>
              <a:t>Arouca</a:t>
            </a:r>
            <a:endParaRPr lang="pt-BR" sz="2000" b="1" dirty="0" smtClean="0"/>
          </a:p>
          <a:p>
            <a:pPr lvl="0" algn="ctr"/>
            <a:r>
              <a:rPr lang="pt-BR" sz="2000" b="1" dirty="0" err="1" smtClean="0"/>
              <a:t>Fundación</a:t>
            </a:r>
            <a:r>
              <a:rPr lang="pt-BR" sz="2000" b="1" dirty="0" smtClean="0"/>
              <a:t> Oswaldo </a:t>
            </a:r>
            <a:r>
              <a:rPr lang="pt-BR" sz="2000" b="1" dirty="0" err="1" smtClean="0"/>
              <a:t>Cruz-FIOCRUZ</a:t>
            </a:r>
            <a:endParaRPr lang="pt-BR" sz="2000" b="1" dirty="0"/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252046" y="2271714"/>
            <a:ext cx="83189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   </a:t>
            </a:r>
            <a:endParaRPr lang="pt-BR" b="1" dirty="0"/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747156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60003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CaixaDeTexto 9"/>
          <p:cNvSpPr txBox="1">
            <a:spLocks noChangeArrowheads="1"/>
          </p:cNvSpPr>
          <p:nvPr/>
        </p:nvSpPr>
        <p:spPr bwMode="auto">
          <a:xfrm>
            <a:off x="2843213" y="1557338"/>
            <a:ext cx="246009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z="4400" dirty="0" smtClean="0">
                <a:latin typeface="Calibri" pitchFamily="34" charset="0"/>
              </a:rPr>
              <a:t>Obrigada!</a:t>
            </a:r>
          </a:p>
          <a:p>
            <a:pPr eaLnBrk="1" hangingPunct="1"/>
            <a:r>
              <a:rPr lang="pt-BR" sz="4400" dirty="0" err="1" smtClean="0">
                <a:latin typeface="Calibri" pitchFamily="34" charset="0"/>
              </a:rPr>
              <a:t>Gracias</a:t>
            </a:r>
            <a:endParaRPr lang="pt-BR" sz="4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403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605899"/>
            <a:ext cx="66601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 smtClean="0">
              <a:latin typeface="Verdana" pitchFamily="34" charset="0"/>
            </a:endParaRPr>
          </a:p>
          <a:p>
            <a:pPr algn="ctr"/>
            <a:endParaRPr lang="pt-BR" b="1" dirty="0">
              <a:latin typeface="Verdana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67545" y="1700808"/>
            <a:ext cx="84249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000" b="1" dirty="0" smtClean="0"/>
              <a:t>Trabajadores </a:t>
            </a:r>
            <a:r>
              <a:rPr lang="es-ES" sz="2000" b="1" dirty="0" smtClean="0"/>
              <a:t>de la salud</a:t>
            </a:r>
            <a:r>
              <a:rPr lang="es-ES" sz="2000" dirty="0" smtClean="0"/>
              <a:t>, va más allá que solo  </a:t>
            </a:r>
            <a:r>
              <a:rPr lang="es-ES" sz="2000" dirty="0" smtClean="0"/>
              <a:t>recursos </a:t>
            </a:r>
            <a:r>
              <a:rPr lang="es-ES" sz="2000" dirty="0" smtClean="0"/>
              <a:t>humanos en salud </a:t>
            </a:r>
            <a:r>
              <a:rPr lang="es-ES" sz="2000" dirty="0" smtClean="0"/>
              <a:t>teniendo en cuenta la producción como </a:t>
            </a:r>
            <a:r>
              <a:rPr lang="es-ES" sz="2000" dirty="0" smtClean="0"/>
              <a:t>un trabajo </a:t>
            </a:r>
            <a:r>
              <a:rPr lang="es-ES" sz="2000" dirty="0" smtClean="0"/>
              <a:t>social</a:t>
            </a:r>
            <a:r>
              <a:rPr lang="es-ES" sz="2000" dirty="0" smtClean="0"/>
              <a:t>.</a:t>
            </a:r>
          </a:p>
          <a:p>
            <a:pPr lvl="0"/>
            <a:endParaRPr lang="es-ES" sz="2000" dirty="0" smtClean="0"/>
          </a:p>
          <a:p>
            <a:pPr lvl="0"/>
            <a:r>
              <a:rPr lang="es-ES" sz="2000" dirty="0" smtClean="0"/>
              <a:t>Son aquellos que </a:t>
            </a:r>
            <a:r>
              <a:rPr lang="es-ES" sz="2000" dirty="0" smtClean="0"/>
              <a:t>caen directamente o indirectamente en la prestación de servicios de salud en los establecimientos de salud o actividades de salud y puede o no tener una formación específica para el desempeño de las funciones relacionadas con el sector."</a:t>
            </a:r>
            <a:endParaRPr lang="es-ES" sz="2000" dirty="0" smtClean="0"/>
          </a:p>
          <a:p>
            <a:pPr lvl="0"/>
            <a:endParaRPr lang="pt-BR" sz="2000" dirty="0" smtClean="0"/>
          </a:p>
          <a:p>
            <a:pPr lvl="0"/>
            <a:r>
              <a:rPr lang="es-ES" sz="2000" b="1" dirty="0" smtClean="0"/>
              <a:t>Profesionales </a:t>
            </a:r>
            <a:r>
              <a:rPr lang="es-ES" sz="2000" b="1" dirty="0" smtClean="0"/>
              <a:t>de la </a:t>
            </a:r>
            <a:r>
              <a:rPr lang="es-ES" sz="2000" b="1" dirty="0" smtClean="0"/>
              <a:t>salud, </a:t>
            </a:r>
            <a:r>
              <a:rPr lang="es-ES" sz="2000" dirty="0" smtClean="0"/>
              <a:t>“empleados o no  </a:t>
            </a:r>
            <a:r>
              <a:rPr lang="es-ES" sz="2000" dirty="0" smtClean="0"/>
              <a:t>en el sector de la salud tienen formación o práctica o título académico específico para la realización de actividades </a:t>
            </a:r>
            <a:r>
              <a:rPr lang="es-ES" sz="2000" dirty="0" smtClean="0"/>
              <a:t>de </a:t>
            </a:r>
            <a:r>
              <a:rPr lang="es-ES" sz="2000" dirty="0" smtClean="0"/>
              <a:t>la salud</a:t>
            </a:r>
            <a:r>
              <a:rPr lang="es-ES" sz="2000" dirty="0" smtClean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xmlns="" val="28175514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252046" y="2271714"/>
            <a:ext cx="83189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   </a:t>
            </a:r>
            <a:endParaRPr lang="pt-BR" b="1" dirty="0"/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713911"/>
            <a:ext cx="66601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 smtClean="0">
              <a:latin typeface="Verdana" pitchFamily="34" charset="0"/>
            </a:endParaRPr>
          </a:p>
          <a:p>
            <a:pPr algn="ctr"/>
            <a:endParaRPr lang="pt-BR" b="1" dirty="0">
              <a:latin typeface="Verdan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331640" y="3284984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Tahoma" pitchFamily="34" charset="0"/>
                <a:cs typeface="Tahoma" pitchFamily="34" charset="0"/>
              </a:rPr>
              <a:t>TENDENCIAS </a:t>
            </a:r>
            <a:r>
              <a:rPr lang="pt-BR" sz="2400" b="1" dirty="0" smtClean="0">
                <a:latin typeface="Tahoma" pitchFamily="34" charset="0"/>
                <a:cs typeface="Tahoma" pitchFamily="34" charset="0"/>
              </a:rPr>
              <a:t>Fuerza de Trabajo en Salud (FTS): </a:t>
            </a:r>
            <a:r>
              <a:rPr lang="pt-BR" sz="2400" b="1" dirty="0" smtClean="0">
                <a:latin typeface="Tahoma" pitchFamily="34" charset="0"/>
                <a:cs typeface="Tahoma" pitchFamily="34" charset="0"/>
              </a:rPr>
              <a:t>el caso de Brasil</a:t>
            </a:r>
            <a:endParaRPr lang="pt-BR" sz="24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253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747156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1628800"/>
            <a:ext cx="792088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 smtClean="0"/>
          </a:p>
          <a:p>
            <a:pPr lvl="0">
              <a:buFont typeface="Wingdings" pitchFamily="2" charset="2"/>
              <a:buChar char="ü"/>
            </a:pPr>
            <a:r>
              <a:rPr lang="pt-BR" sz="2800" b="1" dirty="0" smtClean="0"/>
              <a:t> </a:t>
            </a:r>
            <a:r>
              <a:rPr lang="pt-BR" sz="2400" dirty="0" smtClean="0"/>
              <a:t>El aumento de la escolaridad </a:t>
            </a:r>
            <a:r>
              <a:rPr lang="pt-BR" sz="2400" dirty="0" smtClean="0"/>
              <a:t>del equipo </a:t>
            </a:r>
            <a:r>
              <a:rPr lang="pt-BR" sz="2400" dirty="0" smtClean="0"/>
              <a:t>profesional;</a:t>
            </a:r>
          </a:p>
          <a:p>
            <a:pPr lvl="0"/>
            <a:endParaRPr lang="pt-BR" sz="2400" dirty="0" smtClean="0"/>
          </a:p>
          <a:p>
            <a:pPr lvl="0">
              <a:buFont typeface="Wingdings" pitchFamily="2" charset="2"/>
              <a:buChar char="ü"/>
            </a:pPr>
            <a:r>
              <a:rPr lang="pt-BR" sz="2400" dirty="0" smtClean="0"/>
              <a:t> </a:t>
            </a:r>
            <a:r>
              <a:rPr lang="pt-BR" sz="2400" dirty="0" smtClean="0"/>
              <a:t>Feminización:  Enfermería;</a:t>
            </a:r>
            <a:endParaRPr lang="pt-BR" sz="2400" dirty="0" smtClean="0"/>
          </a:p>
          <a:p>
            <a:pPr lvl="0"/>
            <a:endParaRPr lang="pt-BR" sz="2400" dirty="0" smtClean="0"/>
          </a:p>
          <a:p>
            <a:pPr lvl="0">
              <a:buFont typeface="Wingdings" pitchFamily="2" charset="2"/>
              <a:buChar char="ü"/>
            </a:pPr>
            <a:r>
              <a:rPr lang="pt-BR" sz="2400" dirty="0" smtClean="0"/>
              <a:t>El crecimiento sin </a:t>
            </a:r>
            <a:r>
              <a:rPr lang="pt-BR" sz="2400" dirty="0" smtClean="0"/>
              <a:t>control</a:t>
            </a:r>
            <a:r>
              <a:rPr lang="pt-BR" sz="2400" dirty="0" smtClean="0"/>
              <a:t>: </a:t>
            </a:r>
            <a:r>
              <a:rPr lang="pt-BR" sz="2400" dirty="0" smtClean="0"/>
              <a:t> </a:t>
            </a:r>
            <a:r>
              <a:rPr lang="pt-BR" sz="2400" dirty="0" smtClean="0"/>
              <a:t>oferta de profesionales </a:t>
            </a:r>
            <a:r>
              <a:rPr lang="pt-BR" sz="2400" dirty="0" smtClean="0"/>
              <a:t>genera </a:t>
            </a:r>
            <a:r>
              <a:rPr lang="pt-BR" sz="2400" dirty="0" smtClean="0"/>
              <a:t>desequilibrio entre la oferta y la demanda de FTS;</a:t>
            </a:r>
          </a:p>
          <a:p>
            <a:pPr lvl="0"/>
            <a:endParaRPr lang="pt-BR" sz="2400" dirty="0" smtClean="0"/>
          </a:p>
          <a:p>
            <a:pPr lvl="0">
              <a:buFont typeface="Wingdings" pitchFamily="2" charset="2"/>
              <a:buChar char="ü"/>
            </a:pPr>
            <a:r>
              <a:rPr lang="pt-BR" sz="2400" dirty="0" smtClean="0"/>
              <a:t>Especialización y aumento de </a:t>
            </a:r>
            <a:r>
              <a:rPr lang="pt-BR" sz="2400" dirty="0" smtClean="0"/>
              <a:t>las </a:t>
            </a:r>
            <a:r>
              <a:rPr lang="pt-BR" sz="2400" dirty="0" smtClean="0"/>
              <a:t>ocupaciones y cambio de tecnologia: generea demanda de nuevas profesiones y nuevos </a:t>
            </a:r>
            <a:r>
              <a:rPr lang="pt-BR" sz="2400" dirty="0" smtClean="0"/>
              <a:t>puestos de trabajo;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110414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747156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1412776"/>
            <a:ext cx="792088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 smtClean="0"/>
          </a:p>
          <a:p>
            <a:pPr lvl="0">
              <a:buFont typeface="Wingdings" pitchFamily="2" charset="2"/>
              <a:buChar char="ü"/>
            </a:pPr>
            <a:r>
              <a:rPr lang="pt-BR" sz="2800" b="1" dirty="0" smtClean="0"/>
              <a:t> </a:t>
            </a:r>
            <a:r>
              <a:rPr lang="pt-BR" sz="2000" dirty="0" smtClean="0"/>
              <a:t>Multidiscipliaridad: mayor participación </a:t>
            </a:r>
            <a:r>
              <a:rPr lang="pt-BR" sz="2000" dirty="0" smtClean="0"/>
              <a:t>de equipos </a:t>
            </a:r>
            <a:r>
              <a:rPr lang="pt-BR" sz="2000" dirty="0" smtClean="0"/>
              <a:t>multidisciplinarios y la </a:t>
            </a:r>
            <a:r>
              <a:rPr lang="pt-BR" sz="2000" dirty="0" smtClean="0"/>
              <a:t>ampliación del concepto de salud y enfermedad;</a:t>
            </a:r>
          </a:p>
          <a:p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  </a:t>
            </a:r>
            <a:r>
              <a:rPr lang="pt-BR" sz="2000" dirty="0" smtClean="0"/>
              <a:t>Delimitacion del espacio profesional y conflictos los territorios </a:t>
            </a:r>
            <a:r>
              <a:rPr lang="pt-BR" sz="2000" dirty="0" smtClean="0"/>
              <a:t>de los </a:t>
            </a:r>
            <a:r>
              <a:rPr lang="pt-BR" sz="2000" dirty="0" smtClean="0"/>
              <a:t>profesionales,</a:t>
            </a:r>
            <a:endParaRPr lang="pt-BR" sz="2000" dirty="0" smtClean="0"/>
          </a:p>
          <a:p>
            <a:pPr lvl="0"/>
            <a:r>
              <a:rPr lang="pt-BR" sz="2000" dirty="0" smtClean="0"/>
              <a:t>  </a:t>
            </a:r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 Concentración </a:t>
            </a:r>
            <a:r>
              <a:rPr lang="pt-BR" sz="2000" dirty="0" smtClean="0"/>
              <a:t>de profesionales en los principales </a:t>
            </a:r>
            <a:r>
              <a:rPr lang="pt-BR" sz="2000" dirty="0" smtClean="0"/>
              <a:t>centros urbanos, </a:t>
            </a:r>
            <a:r>
              <a:rPr lang="pt-BR" sz="2000" dirty="0" smtClean="0"/>
              <a:t>generando una mayor desigualdades regionales;</a:t>
            </a:r>
          </a:p>
          <a:p>
            <a:pPr lvl="0"/>
            <a:endParaRPr lang="pt-BR" sz="2000" dirty="0" smtClean="0"/>
          </a:p>
          <a:p>
            <a:pPr>
              <a:buFont typeface="Wingdings" pitchFamily="2" charset="2"/>
              <a:buChar char="ü"/>
            </a:pPr>
            <a:r>
              <a:rPr lang="pt-BR" sz="2000" dirty="0" smtClean="0"/>
              <a:t>Restricciones presupuestarias  generan:</a:t>
            </a:r>
          </a:p>
          <a:p>
            <a:pPr lvl="1">
              <a:buFont typeface="Wingdings" pitchFamily="2" charset="2"/>
              <a:buChar char="ü"/>
            </a:pPr>
            <a:r>
              <a:rPr lang="pt-BR" sz="2000" dirty="0" smtClean="0"/>
              <a:t>Precarizacion del empleo, e </a:t>
            </a:r>
            <a:r>
              <a:rPr lang="pt-BR" sz="2000" dirty="0" smtClean="0"/>
              <a:t>inestabilidad laboral </a:t>
            </a:r>
            <a:endParaRPr lang="pt-BR" sz="2000" dirty="0" smtClean="0"/>
          </a:p>
          <a:p>
            <a:pPr lvl="1">
              <a:buFont typeface="Wingdings" pitchFamily="2" charset="2"/>
              <a:buChar char="ü"/>
            </a:pPr>
            <a:r>
              <a:rPr lang="pt-BR" sz="2000" dirty="0" smtClean="0"/>
              <a:t>Aumento </a:t>
            </a:r>
            <a:r>
              <a:rPr lang="pt-BR" sz="2000" dirty="0" smtClean="0"/>
              <a:t>de carga de trabajo (más horas) para compensar salarios  bajos </a:t>
            </a:r>
            <a:endParaRPr lang="pt-BR" sz="2000" dirty="0" smtClean="0"/>
          </a:p>
          <a:p>
            <a:pPr lvl="1">
              <a:buFont typeface="Wingdings" pitchFamily="2" charset="2"/>
              <a:buChar char="ü"/>
            </a:pPr>
            <a:r>
              <a:rPr lang="pt-BR" sz="2000" dirty="0" smtClean="0"/>
              <a:t>Pluriempleo</a:t>
            </a:r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110414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747156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1556792"/>
            <a:ext cx="792088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 smtClean="0"/>
          </a:p>
          <a:p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Migración </a:t>
            </a:r>
            <a:r>
              <a:rPr lang="pt-BR" sz="2000" dirty="0" smtClean="0"/>
              <a:t>de </a:t>
            </a:r>
            <a:r>
              <a:rPr lang="pt-BR" sz="2000" dirty="0" smtClean="0"/>
              <a:t>profesionales a </a:t>
            </a:r>
            <a:r>
              <a:rPr lang="pt-BR" sz="2000" dirty="0" smtClean="0"/>
              <a:t>los países con mayor y mejor oferta de trabajo, </a:t>
            </a:r>
            <a:r>
              <a:rPr lang="pt-BR" sz="2000" dirty="0" smtClean="0"/>
              <a:t>genera </a:t>
            </a:r>
            <a:r>
              <a:rPr lang="pt-BR" sz="2000" dirty="0" smtClean="0"/>
              <a:t>mayores desigualdades regionales (países pobres </a:t>
            </a:r>
            <a:r>
              <a:rPr lang="pt-BR" sz="2000" dirty="0" smtClean="0"/>
              <a:t>producen y forman la mano </a:t>
            </a:r>
            <a:r>
              <a:rPr lang="pt-BR" sz="2000" dirty="0" smtClean="0"/>
              <a:t>de obra a los países ricos;</a:t>
            </a:r>
          </a:p>
          <a:p>
            <a:pPr lvl="0">
              <a:buFont typeface="Wingdings" pitchFamily="2" charset="2"/>
              <a:buChar char="ü"/>
            </a:pPr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Rompiendo barreras Nacionales del Mercado </a:t>
            </a:r>
            <a:r>
              <a:rPr lang="pt-BR" sz="2000" dirty="0" smtClean="0"/>
              <a:t>de Trabajo como consecuencia de las políticas de integración regional, en caso MERSOSUL, en 2015</a:t>
            </a:r>
            <a:r>
              <a:rPr lang="pt-BR" sz="2000" dirty="0" smtClean="0"/>
              <a:t>;</a:t>
            </a:r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endParaRPr lang="pt-BR" sz="2000" dirty="0" smtClean="0"/>
          </a:p>
          <a:p>
            <a:pPr lvl="0">
              <a:buFont typeface="Wingdings" pitchFamily="2" charset="2"/>
              <a:buChar char="ü"/>
            </a:pPr>
            <a:r>
              <a:rPr lang="pt-BR" sz="2000" dirty="0" smtClean="0"/>
              <a:t>La </a:t>
            </a:r>
            <a:r>
              <a:rPr lang="pt-BR" sz="2000" dirty="0" err="1" smtClean="0"/>
              <a:t>fragmentación</a:t>
            </a:r>
            <a:r>
              <a:rPr lang="pt-BR" sz="2000" dirty="0" smtClean="0"/>
              <a:t> de </a:t>
            </a:r>
            <a:r>
              <a:rPr lang="pt-BR" sz="2000" dirty="0" err="1" smtClean="0"/>
              <a:t>las</a:t>
            </a:r>
            <a:r>
              <a:rPr lang="pt-BR" sz="2000" dirty="0" smtClean="0"/>
              <a:t> </a:t>
            </a:r>
            <a:r>
              <a:rPr lang="pt-BR" sz="2000" dirty="0" err="1" smtClean="0"/>
              <a:t>asociaciones</a:t>
            </a:r>
            <a:r>
              <a:rPr lang="pt-BR" sz="2000" dirty="0" smtClean="0"/>
              <a:t> y sindicatos, </a:t>
            </a:r>
            <a:r>
              <a:rPr lang="pt-BR" sz="2000" dirty="0" err="1" smtClean="0"/>
              <a:t>debilitamiento</a:t>
            </a:r>
            <a:r>
              <a:rPr lang="pt-BR" sz="2000" dirty="0" smtClean="0"/>
              <a:t> de </a:t>
            </a:r>
            <a:r>
              <a:rPr lang="pt-BR" sz="2000" dirty="0" err="1" smtClean="0"/>
              <a:t>las</a:t>
            </a:r>
            <a:r>
              <a:rPr lang="pt-BR" sz="2000" dirty="0" smtClean="0"/>
              <a:t> </a:t>
            </a:r>
            <a:r>
              <a:rPr lang="pt-BR" sz="2000" dirty="0" err="1" smtClean="0"/>
              <a:t>luchas</a:t>
            </a:r>
            <a:r>
              <a:rPr lang="pt-BR" sz="2000" dirty="0" smtClean="0"/>
              <a:t> y demandas.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110414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252046" y="2271714"/>
            <a:ext cx="83189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   </a:t>
            </a:r>
            <a:endParaRPr lang="pt-BR" b="1" dirty="0"/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313512"/>
            <a:ext cx="666017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sz="2800" b="1" dirty="0" smtClean="0"/>
              <a:t> Equidad en acceso a servicios de salud – EUROSOCIAL </a:t>
            </a:r>
            <a:endParaRPr lang="pt-BR" sz="2800" b="1" dirty="0">
              <a:latin typeface="Verdana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44060" y="1357134"/>
            <a:ext cx="829993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sz="2000" b="1" dirty="0" err="1" smtClean="0"/>
              <a:t>Evolución</a:t>
            </a:r>
            <a:r>
              <a:rPr lang="pt-BR" sz="2000" b="1" dirty="0" smtClean="0"/>
              <a:t> de </a:t>
            </a:r>
            <a:r>
              <a:rPr lang="pt-BR" sz="2000" b="1" dirty="0" err="1" smtClean="0"/>
              <a:t>los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puestos</a:t>
            </a:r>
            <a:r>
              <a:rPr lang="pt-BR" sz="2000" b="1" dirty="0" smtClean="0"/>
              <a:t> de </a:t>
            </a:r>
            <a:r>
              <a:rPr lang="pt-BR" sz="2000" b="1" dirty="0" err="1" smtClean="0"/>
              <a:t>trabajo</a:t>
            </a:r>
            <a:r>
              <a:rPr lang="pt-BR" sz="2000" b="1" dirty="0" smtClean="0"/>
              <a:t> de </a:t>
            </a:r>
            <a:r>
              <a:rPr lang="pt-BR" sz="2000" b="1" dirty="0" err="1" smtClean="0"/>
              <a:t>atención</a:t>
            </a:r>
            <a:r>
              <a:rPr lang="pt-BR" sz="2000" b="1" dirty="0" smtClean="0"/>
              <a:t> de </a:t>
            </a:r>
            <a:r>
              <a:rPr lang="pt-BR" sz="2000" b="1" dirty="0" err="1" smtClean="0"/>
              <a:t>salud</a:t>
            </a:r>
            <a:r>
              <a:rPr lang="pt-BR" sz="2000" b="1" dirty="0" smtClean="0"/>
              <a:t> por </a:t>
            </a:r>
            <a:r>
              <a:rPr lang="pt-BR" sz="2000" b="1" dirty="0" err="1" smtClean="0"/>
              <a:t>nivel</a:t>
            </a:r>
            <a:r>
              <a:rPr lang="pt-BR" sz="2000" b="1" dirty="0" smtClean="0"/>
              <a:t> de </a:t>
            </a:r>
            <a:r>
              <a:rPr lang="pt-BR" sz="2000" b="1" dirty="0" err="1" smtClean="0"/>
              <a:t>educación</a:t>
            </a:r>
            <a:r>
              <a:rPr lang="pt-BR" sz="2000" b="1" dirty="0" smtClean="0"/>
              <a:t> - Brasil, 1992-2009</a:t>
            </a:r>
            <a:endParaRPr kumimoji="0" lang="de-DE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Gráfico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52"/>
          <a:stretch>
            <a:fillRect/>
          </a:stretch>
        </p:blipFill>
        <p:spPr bwMode="auto">
          <a:xfrm>
            <a:off x="755576" y="2060847"/>
            <a:ext cx="7272807" cy="323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7544" y="5155474"/>
            <a:ext cx="86764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Fonte: IBGE, Pesquisa Assistência Médico Sanitária (vários anos)</a:t>
            </a:r>
            <a:endParaRPr kumimoji="0" lang="de-D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172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252046" y="2271714"/>
            <a:ext cx="83189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   </a:t>
            </a:r>
            <a:endParaRPr lang="pt-BR" b="1" dirty="0"/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68812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2179028" y="611914"/>
            <a:ext cx="666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s-MX" b="1" dirty="0" smtClean="0"/>
              <a:t> Equidad en acceso a servicios de salud – EUROSOCIAL </a:t>
            </a:r>
            <a:endParaRPr lang="pt-BR" b="1" dirty="0">
              <a:latin typeface="Verdana" pitchFamily="34" charset="0"/>
            </a:endParaRPr>
          </a:p>
        </p:txBody>
      </p:sp>
      <p:pic>
        <p:nvPicPr>
          <p:cNvPr id="2049" name="Picture 1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9" y="1979270"/>
            <a:ext cx="7416823" cy="353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83569" y="5018819"/>
            <a:ext cx="49685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0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Fonte: IBGE, Censos Demográficos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196752"/>
            <a:ext cx="6455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800" b="1" dirty="0" err="1" smtClean="0"/>
              <a:t>Evolución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feminización</a:t>
            </a:r>
            <a:r>
              <a:rPr lang="pt-BR" sz="2800" b="1" dirty="0" smtClean="0"/>
              <a:t> de </a:t>
            </a:r>
            <a:r>
              <a:rPr lang="pt-BR" sz="2800" b="1" dirty="0" err="1" smtClean="0"/>
              <a:t>los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empleos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en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la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salud</a:t>
            </a:r>
            <a:r>
              <a:rPr lang="pt-BR" sz="2800" b="1" dirty="0" smtClean="0"/>
              <a:t> y Brasil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3347858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7281" y="404814"/>
            <a:ext cx="7772400" cy="1584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graphicFrame>
        <p:nvGraphicFramePr>
          <p:cNvPr id="13315" name="Object 6"/>
          <p:cNvGraphicFramePr>
            <a:graphicFrameLocks noChangeAspect="1"/>
          </p:cNvGraphicFramePr>
          <p:nvPr/>
        </p:nvGraphicFramePr>
        <p:xfrm>
          <a:off x="0" y="332656"/>
          <a:ext cx="9099550" cy="5509766"/>
        </p:xfrm>
        <a:graphic>
          <a:graphicData uri="http://schemas.openxmlformats.org/presentationml/2006/ole">
            <p:oleObj spid="_x0000_s2051" name="Worksheet" r:id="rId4" imgW="5200751" imgH="2933700" progId="Excel.Sheet.8">
              <p:embed/>
            </p:oleObj>
          </a:graphicData>
        </a:graphic>
      </p:graphicFrame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583224" y="5876926"/>
            <a:ext cx="7910146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1400" b="1">
                <a:solidFill>
                  <a:schemeClr val="tx2"/>
                </a:solidFill>
              </a:rPr>
              <a:t>Fonte: MEC, INEP- Tabela elaborada a partir dos dados disponíveis INEP/DTDIE/1995,2007</a:t>
            </a:r>
          </a:p>
        </p:txBody>
      </p:sp>
    </p:spTree>
    <p:extLst>
      <p:ext uri="{BB962C8B-B14F-4D97-AF65-F5344CB8AC3E}">
        <p14:creationId xmlns:p14="http://schemas.microsoft.com/office/powerpoint/2010/main" xmlns="" val="2243593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Words>788</Words>
  <Application>Microsoft Office PowerPoint</Application>
  <PresentationFormat>On-screen Show (4:3)</PresentationFormat>
  <Paragraphs>177</Paragraphs>
  <Slides>18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Tema do Office</vt:lpstr>
      <vt:lpstr>Microsoft Office Excel 97-2003 Worksheet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      </vt:lpstr>
      <vt:lpstr>       </vt:lpstr>
      <vt:lpstr>     Oferta de mano de obra-Brasil, 2010 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Helena Machado</dc:creator>
  <cp:lastModifiedBy>Pablo</cp:lastModifiedBy>
  <cp:revision>64</cp:revision>
  <dcterms:created xsi:type="dcterms:W3CDTF">2011-07-11T13:48:48Z</dcterms:created>
  <dcterms:modified xsi:type="dcterms:W3CDTF">2013-05-09T16:53:38Z</dcterms:modified>
</cp:coreProperties>
</file>